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7559675" cy="10691813"/>
  <p:notesSz cx="6797675" cy="9926638"/>
  <p:defaultTextStyle>
    <a:defPPr>
      <a:defRPr lang="it-IT"/>
    </a:defPPr>
    <a:lvl1pPr marL="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152" autoAdjust="0"/>
  </p:normalViewPr>
  <p:slideViewPr>
    <p:cSldViewPr>
      <p:cViewPr varScale="1">
        <p:scale>
          <a:sx n="59" d="100"/>
          <a:sy n="59" d="100"/>
        </p:scale>
        <p:origin x="2945" y="43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ADBB74-7BEB-4818-9392-A6757C6DB93F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082800" y="744538"/>
            <a:ext cx="26320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86CCFD-CFC7-4221-A881-559650956F0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6198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136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2082800" y="744538"/>
            <a:ext cx="2632075" cy="3722687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86CCFD-CFC7-4221-A881-559650956F00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66093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66976" y="3321394"/>
            <a:ext cx="6425724" cy="229181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33951" y="6058694"/>
            <a:ext cx="5291773" cy="273235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39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07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11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1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198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238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278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317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9901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712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5480764" y="428170"/>
            <a:ext cx="1700927" cy="912269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77984" y="428170"/>
            <a:ext cx="4976786" cy="912269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6975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063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97162" y="6870480"/>
            <a:ext cx="6425724" cy="2123513"/>
          </a:xfrm>
        </p:spPr>
        <p:txBody>
          <a:bodyPr anchor="t"/>
          <a:lstStyle>
            <a:lvl1pPr algn="l">
              <a:defRPr sz="4409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97162" y="4531648"/>
            <a:ext cx="6425724" cy="2338833"/>
          </a:xfrm>
        </p:spPr>
        <p:txBody>
          <a:bodyPr anchor="b"/>
          <a:lstStyle>
            <a:lvl1pPr marL="0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1pPr>
            <a:lvl2pPr marL="503972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04453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77984" y="2494758"/>
            <a:ext cx="3338856" cy="7056102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842835" y="2494758"/>
            <a:ext cx="3338856" cy="7056102"/>
          </a:xfrm>
        </p:spPr>
        <p:txBody>
          <a:bodyPr/>
          <a:lstStyle>
            <a:lvl1pPr>
              <a:defRPr sz="3086"/>
            </a:lvl1pPr>
            <a:lvl2pPr>
              <a:defRPr sz="2646"/>
            </a:lvl2pPr>
            <a:lvl3pPr>
              <a:defRPr sz="2205"/>
            </a:lvl3pPr>
            <a:lvl4pPr>
              <a:defRPr sz="1984"/>
            </a:lvl4pPr>
            <a:lvl5pPr>
              <a:defRPr sz="1984"/>
            </a:lvl5pPr>
            <a:lvl6pPr>
              <a:defRPr sz="1984"/>
            </a:lvl6pPr>
            <a:lvl7pPr>
              <a:defRPr sz="1984"/>
            </a:lvl7pPr>
            <a:lvl8pPr>
              <a:defRPr sz="1984"/>
            </a:lvl8pPr>
            <a:lvl9pPr>
              <a:defRPr sz="1984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7599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77984" y="2393283"/>
            <a:ext cx="3340169" cy="997407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377984" y="3390690"/>
            <a:ext cx="3340169" cy="616016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3840211" y="2393283"/>
            <a:ext cx="3341481" cy="997407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3840211" y="3390690"/>
            <a:ext cx="3341481" cy="6160168"/>
          </a:xfrm>
        </p:spPr>
        <p:txBody>
          <a:bodyPr/>
          <a:lstStyle>
            <a:lvl1pPr>
              <a:defRPr sz="2646"/>
            </a:lvl1pPr>
            <a:lvl2pPr>
              <a:defRPr sz="2205"/>
            </a:lvl2pPr>
            <a:lvl3pPr>
              <a:defRPr sz="1984"/>
            </a:lvl3pPr>
            <a:lvl4pPr>
              <a:defRPr sz="1764"/>
            </a:lvl4pPr>
            <a:lvl5pPr>
              <a:defRPr sz="1764"/>
            </a:lvl5pPr>
            <a:lvl6pPr>
              <a:defRPr sz="1764"/>
            </a:lvl6pPr>
            <a:lvl7pPr>
              <a:defRPr sz="1764"/>
            </a:lvl7pPr>
            <a:lvl8pPr>
              <a:defRPr sz="1764"/>
            </a:lvl8pPr>
            <a:lvl9pPr>
              <a:defRPr sz="1764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0910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4217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8879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77984" y="425693"/>
            <a:ext cx="2487081" cy="1811668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955623" y="425693"/>
            <a:ext cx="4226069" cy="9125167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77984" y="2237362"/>
            <a:ext cx="2487081" cy="7313498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6884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481749" y="7484270"/>
            <a:ext cx="4535805" cy="883561"/>
          </a:xfrm>
        </p:spPr>
        <p:txBody>
          <a:bodyPr anchor="b"/>
          <a:lstStyle>
            <a:lvl1pPr algn="l">
              <a:defRPr sz="2205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481749" y="955333"/>
            <a:ext cx="4535805" cy="6415088"/>
          </a:xfrm>
        </p:spPr>
        <p:txBody>
          <a:bodyPr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481749" y="8367830"/>
            <a:ext cx="4535805" cy="1254802"/>
          </a:xfrm>
        </p:spPr>
        <p:txBody>
          <a:bodyPr/>
          <a:lstStyle>
            <a:lvl1pPr marL="0" indent="0">
              <a:buNone/>
              <a:defRPr sz="1543"/>
            </a:lvl1pPr>
            <a:lvl2pPr marL="503972" indent="0">
              <a:buNone/>
              <a:defRPr sz="1323"/>
            </a:lvl2pPr>
            <a:lvl3pPr marL="1007943" indent="0">
              <a:buNone/>
              <a:defRPr sz="1102"/>
            </a:lvl3pPr>
            <a:lvl4pPr marL="1511915" indent="0">
              <a:buNone/>
              <a:defRPr sz="992"/>
            </a:lvl4pPr>
            <a:lvl5pPr marL="2015886" indent="0">
              <a:buNone/>
              <a:defRPr sz="992"/>
            </a:lvl5pPr>
            <a:lvl6pPr marL="2519858" indent="0">
              <a:buNone/>
              <a:defRPr sz="992"/>
            </a:lvl6pPr>
            <a:lvl7pPr marL="3023829" indent="0">
              <a:buNone/>
              <a:defRPr sz="992"/>
            </a:lvl7pPr>
            <a:lvl8pPr marL="3527801" indent="0">
              <a:buNone/>
              <a:defRPr sz="992"/>
            </a:lvl8pPr>
            <a:lvl9pPr marL="4031772" indent="0">
              <a:buNone/>
              <a:defRPr sz="992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5503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377984" y="428168"/>
            <a:ext cx="6803708" cy="17819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77984" y="2494758"/>
            <a:ext cx="6803708" cy="70561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377984" y="9909728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46081-B397-41D3-B336-65ACC1570CC9}" type="datetimeFigureOut">
              <a:rPr lang="it-IT" smtClean="0"/>
              <a:t>21/10/2025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2582889" y="9909728"/>
            <a:ext cx="239389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5417767" y="9909728"/>
            <a:ext cx="176392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781D0-2622-4CBC-9B86-D5B169335E1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563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07943" rtl="0" eaLnBrk="1" latinLnBrk="0" hangingPunct="1"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7979" indent="-377979" algn="l" defTabSz="1007943" rtl="0" eaLnBrk="1" latinLnBrk="0" hangingPunct="1">
        <a:spcBef>
          <a:spcPct val="20000"/>
        </a:spcBef>
        <a:buFont typeface="Arial" pitchFamily="34" charset="0"/>
        <a:buChar char="•"/>
        <a:defRPr sz="3527" kern="1200">
          <a:solidFill>
            <a:schemeClr val="tx1"/>
          </a:solidFill>
          <a:latin typeface="+mn-lt"/>
          <a:ea typeface="+mn-ea"/>
          <a:cs typeface="+mn-cs"/>
        </a:defRPr>
      </a:lvl1pPr>
      <a:lvl2pPr marL="818954" indent="-314982" algn="l" defTabSz="1007943" rtl="0" eaLnBrk="1" latinLnBrk="0" hangingPunct="1">
        <a:spcBef>
          <a:spcPct val="20000"/>
        </a:spcBef>
        <a:buFont typeface="Arial" pitchFamily="34" charset="0"/>
        <a:buChar char="–"/>
        <a:defRPr sz="308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spcBef>
          <a:spcPct val="20000"/>
        </a:spcBef>
        <a:buFont typeface="Arial" pitchFamily="34" charset="0"/>
        <a:buChar char="–"/>
        <a:defRPr sz="2205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spcBef>
          <a:spcPct val="20000"/>
        </a:spcBef>
        <a:buFont typeface="Arial" pitchFamily="34" charset="0"/>
        <a:buChar char="»"/>
        <a:defRPr sz="2205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spcBef>
          <a:spcPct val="20000"/>
        </a:spcBef>
        <a:buFont typeface="Arial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Immagine 23">
            <a:extLst>
              <a:ext uri="{FF2B5EF4-FFF2-40B4-BE49-F238E27FC236}">
                <a16:creationId xmlns:a16="http://schemas.microsoft.com/office/drawing/2014/main" id="{E5F9B94A-4010-42F2-9809-4DDBD2A986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829" y="1381839"/>
            <a:ext cx="2772000" cy="2735526"/>
          </a:xfrm>
          <a:prstGeom prst="rect">
            <a:avLst/>
          </a:prstGeom>
        </p:spPr>
      </p:pic>
      <p:cxnSp>
        <p:nvCxnSpPr>
          <p:cNvPr id="6" name="AutoShape 2"/>
          <p:cNvCxnSpPr>
            <a:cxnSpLocks noChangeShapeType="1"/>
          </p:cNvCxnSpPr>
          <p:nvPr/>
        </p:nvCxnSpPr>
        <p:spPr bwMode="auto">
          <a:xfrm>
            <a:off x="11199" y="11744568"/>
            <a:ext cx="8343641" cy="0"/>
          </a:xfrm>
          <a:prstGeom prst="straightConnector1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325863" y="9904876"/>
            <a:ext cx="203625" cy="407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0796" tIns="50398" rIns="100796" bIns="50398" numCol="1" anchor="ctr" anchorCtr="0" compatLnSpc="1">
            <a:prstTxWarp prst="textNoShape">
              <a:avLst/>
            </a:prstTxWarp>
            <a:spAutoFit/>
          </a:bodyPr>
          <a:lstStyle/>
          <a:p>
            <a:pPr algn="r" defTabSz="1007943" fontAlgn="base">
              <a:spcBef>
                <a:spcPct val="0"/>
              </a:spcBef>
              <a:spcAft>
                <a:spcPct val="0"/>
              </a:spcAft>
              <a:tabLst>
                <a:tab pos="3373810" algn="ctr"/>
                <a:tab pos="6745870" algn="r"/>
              </a:tabLst>
            </a:pPr>
            <a:endParaRPr lang="it-IT" sz="1984" dirty="0">
              <a:latin typeface="Arial" pitchFamily="34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416598" y="809403"/>
            <a:ext cx="7014512" cy="50397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00796" tIns="50398" rIns="100796" bIns="50398" anchor="t" anchorCtr="0" upright="1">
            <a:noAutofit/>
          </a:bodyPr>
          <a:lstStyle/>
          <a:p>
            <a:pPr>
              <a:lnSpc>
                <a:spcPct val="120000"/>
              </a:lnSpc>
            </a:pPr>
            <a:r>
              <a:rPr lang="it-IT" sz="2400" b="1" dirty="0">
                <a:solidFill>
                  <a:srgbClr val="808080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HelveticaNeueLT Std Med"/>
              </a:rPr>
              <a:t>ST. REGIS SAADIYAT RESORT</a:t>
            </a:r>
            <a:endParaRPr lang="en-US" sz="2200" b="1" cap="all" dirty="0">
              <a:solidFill>
                <a:srgbClr val="808080"/>
              </a:solidFill>
              <a:latin typeface="Roboto Light" panose="02000000000000000000" pitchFamily="2" charset="0"/>
              <a:ea typeface="Roboto Light" panose="02000000000000000000" pitchFamily="2" charset="0"/>
              <a:cs typeface="HelveticaNeueLT Std Med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3758249" y="1360030"/>
            <a:ext cx="3640777" cy="182563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00796" tIns="50398" rIns="100796" bIns="50398" anchor="t" anchorCtr="0" upright="1">
            <a:noAutofit/>
          </a:bodyPr>
          <a:lstStyle/>
          <a:p>
            <a:pPr>
              <a:lnSpc>
                <a:spcPct val="120000"/>
              </a:lnSpc>
            </a:pPr>
            <a:r>
              <a:rPr lang="it-IT" sz="13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Location: Abu Dhabi – UAE</a:t>
            </a:r>
          </a:p>
          <a:p>
            <a:pPr>
              <a:lnSpc>
                <a:spcPct val="120000"/>
              </a:lnSpc>
            </a:pPr>
            <a:r>
              <a:rPr lang="it-IT" sz="13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Category</a:t>
            </a:r>
            <a:r>
              <a:rPr lang="it-IT" sz="13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: *****</a:t>
            </a:r>
          </a:p>
          <a:p>
            <a:pPr>
              <a:lnSpc>
                <a:spcPct val="120000"/>
              </a:lnSpc>
            </a:pPr>
            <a:r>
              <a:rPr lang="it-IT" sz="13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Architect: Woods </a:t>
            </a:r>
            <a:r>
              <a:rPr lang="it-IT" sz="13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Bagot</a:t>
            </a:r>
            <a:endParaRPr lang="it-IT" sz="1300" dirty="0">
              <a:solidFill>
                <a:srgbClr val="000000"/>
              </a:solidFill>
              <a:latin typeface="Roboto Light" pitchFamily="2" charset="0"/>
              <a:ea typeface="Roboto Light" pitchFamily="2" charset="0"/>
              <a:cs typeface="HelveticaNeueLT Std Med"/>
            </a:endParaRPr>
          </a:p>
          <a:p>
            <a:pPr>
              <a:lnSpc>
                <a:spcPct val="120000"/>
              </a:lnSpc>
            </a:pPr>
            <a:r>
              <a:rPr lang="it-IT" sz="13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Interior</a:t>
            </a:r>
            <a:r>
              <a:rPr lang="it-IT" sz="13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 designer: HBA – </a:t>
            </a:r>
            <a:r>
              <a:rPr lang="it-IT" sz="13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Hirsch</a:t>
            </a:r>
            <a:r>
              <a:rPr lang="it-IT" sz="13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 </a:t>
            </a:r>
            <a:r>
              <a:rPr lang="it-IT" sz="13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Bedner</a:t>
            </a:r>
            <a:r>
              <a:rPr lang="it-IT" sz="13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 </a:t>
            </a:r>
            <a:r>
              <a:rPr lang="it-IT" sz="13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Ass</a:t>
            </a:r>
            <a:r>
              <a:rPr lang="it-IT" sz="13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. / Atlanta</a:t>
            </a:r>
          </a:p>
          <a:p>
            <a:pPr>
              <a:lnSpc>
                <a:spcPct val="120000"/>
              </a:lnSpc>
            </a:pPr>
            <a:r>
              <a:rPr lang="it-IT" sz="13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Completation</a:t>
            </a:r>
            <a:r>
              <a:rPr lang="it-IT" sz="13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:  2011</a:t>
            </a:r>
          </a:p>
          <a:p>
            <a:pPr>
              <a:lnSpc>
                <a:spcPct val="120000"/>
              </a:lnSpc>
            </a:pPr>
            <a:r>
              <a:rPr lang="it-IT" sz="13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Med"/>
              </a:rPr>
              <a:t>Collections: Bellagio</a:t>
            </a:r>
          </a:p>
        </p:txBody>
      </p:sp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422278" y="6359740"/>
            <a:ext cx="6775709" cy="359467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00796" tIns="50398" rIns="100796" bIns="50398" anchor="t" anchorCtr="0" upright="1">
            <a:noAutofit/>
          </a:bodyPr>
          <a:lstStyle/>
          <a:p>
            <a:pPr>
              <a:lnSpc>
                <a:spcPts val="1600"/>
              </a:lnSpc>
            </a:pP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Il leggendario marchio St. </a:t>
            </a:r>
            <a:r>
              <a:rPr lang="it-IT" sz="12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Regis</a:t>
            </a: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 estende la sua influenza anche ad Abu Dhabi, con l’apertura del primo hotel della catena in Medio oriente, il St. </a:t>
            </a:r>
            <a:r>
              <a:rPr lang="it-IT" sz="12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Regis</a:t>
            </a: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Saadiyat</a:t>
            </a: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 Resort and </a:t>
            </a:r>
            <a:r>
              <a:rPr lang="it-IT" sz="12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Residences</a:t>
            </a: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 nel novembre 2011.</a:t>
            </a:r>
          </a:p>
          <a:p>
            <a:pPr>
              <a:lnSpc>
                <a:spcPts val="1600"/>
              </a:lnSpc>
            </a:pP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Il St. </a:t>
            </a:r>
            <a:r>
              <a:rPr lang="it-IT" sz="12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Regis</a:t>
            </a: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 </a:t>
            </a:r>
            <a:r>
              <a:rPr lang="it-IT" sz="12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Saadiyat</a:t>
            </a: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 Island Resort sarà un hotel di riferimento ad Abu Dhabi, ma anche molto di più. La struttura comprende un sontuoso hotel con 380 camere sulla bianca spiaggia naturale di </a:t>
            </a:r>
            <a:r>
              <a:rPr lang="it-IT" sz="12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Saadiyat</a:t>
            </a: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, incorniciato da un campo da golf a 18 buche - progettato dal famoso golf designer Gary Player - oltre a 33 lussuose ville con giardino e piscina privata, 259 eleganti appartamenti di varie dimensioni, una zona dedicata all’intrattenimento con negozi, ristoranti e spazi funzionali capaci di ospitare più di 1500 persone, una SPA e un Athletic Club, 2 campi da tennis, 2 campi da squash e 5 piscine.</a:t>
            </a:r>
          </a:p>
          <a:p>
            <a:pPr>
              <a:lnSpc>
                <a:spcPts val="1600"/>
              </a:lnSpc>
            </a:pP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Un’aria quasi mistica è stata ottenuta grazie ad una studiata architettura Mediterranea e ad un </a:t>
            </a:r>
            <a:r>
              <a:rPr lang="it-IT" sz="12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interior</a:t>
            </a: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 design contemporaneo, esaltato dall’uso intelligente di elementi e prodotti naturali. Gli interni, dominati da una tavolozza di colori dove predominano i marroni naturali e il crema, sono occasionalmente punteggiati da tocchi di turchese o corallo vivo, che aggiungono un’impronta  distintiva all’arredamento.</a:t>
            </a:r>
          </a:p>
          <a:p>
            <a:pPr>
              <a:lnSpc>
                <a:spcPts val="1600"/>
              </a:lnSpc>
            </a:pP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Combinando raffinatezza classica e moderno lusso, il marchio St. </a:t>
            </a:r>
            <a:r>
              <a:rPr lang="it-IT" sz="1200" dirty="0" err="1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Regis</a:t>
            </a:r>
            <a:r>
              <a:rPr lang="it-IT" sz="1200" dirty="0">
                <a:solidFill>
                  <a:srgbClr val="000000"/>
                </a:solidFill>
                <a:latin typeface="Roboto Light" pitchFamily="2" charset="0"/>
                <a:ea typeface="Roboto Light" pitchFamily="2" charset="0"/>
                <a:cs typeface="HelveticaNeueLT Std Lt"/>
              </a:rPr>
              <a:t> rimane fedele al suo impegno di eccellenza.</a:t>
            </a:r>
          </a:p>
        </p:txBody>
      </p:sp>
      <p:grpSp>
        <p:nvGrpSpPr>
          <p:cNvPr id="13" name="Group 1438">
            <a:extLst>
              <a:ext uri="{FF2B5EF4-FFF2-40B4-BE49-F238E27FC236}">
                <a16:creationId xmlns:a16="http://schemas.microsoft.com/office/drawing/2014/main" id="{64DA4E18-8BAF-4AF1-9287-F49A644FDA6A}"/>
              </a:ext>
            </a:extLst>
          </p:cNvPr>
          <p:cNvGrpSpPr>
            <a:grpSpLocks noChangeAspect="1"/>
          </p:cNvGrpSpPr>
          <p:nvPr/>
        </p:nvGrpSpPr>
        <p:grpSpPr>
          <a:xfrm>
            <a:off x="10334" y="-18292"/>
            <a:ext cx="7560000" cy="755686"/>
            <a:chOff x="0" y="0"/>
            <a:chExt cx="7560005" cy="756006"/>
          </a:xfrm>
        </p:grpSpPr>
        <p:sp>
          <p:nvSpPr>
            <p:cNvPr id="15" name="Shape 6">
              <a:extLst>
                <a:ext uri="{FF2B5EF4-FFF2-40B4-BE49-F238E27FC236}">
                  <a16:creationId xmlns:a16="http://schemas.microsoft.com/office/drawing/2014/main" id="{A7B13518-E0A0-473C-8773-1B02C9D34151}"/>
                </a:ext>
              </a:extLst>
            </p:cNvPr>
            <p:cNvSpPr/>
            <p:nvPr/>
          </p:nvSpPr>
          <p:spPr>
            <a:xfrm>
              <a:off x="693237" y="251998"/>
              <a:ext cx="200266" cy="258775"/>
            </a:xfrm>
            <a:custGeom>
              <a:avLst/>
              <a:gdLst/>
              <a:ahLst/>
              <a:cxnLst/>
              <a:rect l="0" t="0" r="0" b="0"/>
              <a:pathLst>
                <a:path w="200266" h="258775">
                  <a:moveTo>
                    <a:pt x="110071" y="0"/>
                  </a:moveTo>
                  <a:cubicBezTo>
                    <a:pt x="145593" y="0"/>
                    <a:pt x="195745" y="14288"/>
                    <a:pt x="200266" y="71399"/>
                  </a:cubicBezTo>
                  <a:lnTo>
                    <a:pt x="163004" y="71399"/>
                  </a:lnTo>
                  <a:cubicBezTo>
                    <a:pt x="161607" y="62700"/>
                    <a:pt x="157086" y="27864"/>
                    <a:pt x="108674" y="27864"/>
                  </a:cubicBezTo>
                  <a:cubicBezTo>
                    <a:pt x="48070" y="27864"/>
                    <a:pt x="37274" y="89865"/>
                    <a:pt x="37274" y="131661"/>
                  </a:cubicBezTo>
                  <a:cubicBezTo>
                    <a:pt x="37274" y="179032"/>
                    <a:pt x="50851" y="230213"/>
                    <a:pt x="108318" y="230213"/>
                  </a:cubicBezTo>
                  <a:cubicBezTo>
                    <a:pt x="123647" y="230213"/>
                    <a:pt x="138278" y="226390"/>
                    <a:pt x="149073" y="215240"/>
                  </a:cubicBezTo>
                  <a:cubicBezTo>
                    <a:pt x="158128" y="205486"/>
                    <a:pt x="160210" y="194691"/>
                    <a:pt x="161265" y="188786"/>
                  </a:cubicBezTo>
                  <a:lnTo>
                    <a:pt x="199580" y="188786"/>
                  </a:lnTo>
                  <a:cubicBezTo>
                    <a:pt x="194348" y="238227"/>
                    <a:pt x="148717" y="258775"/>
                    <a:pt x="105537" y="258775"/>
                  </a:cubicBezTo>
                  <a:cubicBezTo>
                    <a:pt x="17069" y="258775"/>
                    <a:pt x="0" y="180759"/>
                    <a:pt x="0" y="132004"/>
                  </a:cubicBezTo>
                  <a:cubicBezTo>
                    <a:pt x="0" y="79058"/>
                    <a:pt x="20549" y="0"/>
                    <a:pt x="110071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16" name="Shape 7">
              <a:extLst>
                <a:ext uri="{FF2B5EF4-FFF2-40B4-BE49-F238E27FC236}">
                  <a16:creationId xmlns:a16="http://schemas.microsoft.com/office/drawing/2014/main" id="{A51C0D43-A7C5-401C-A9BE-88CA2A034A2E}"/>
                </a:ext>
              </a:extLst>
            </p:cNvPr>
            <p:cNvSpPr/>
            <p:nvPr/>
          </p:nvSpPr>
          <p:spPr>
            <a:xfrm>
              <a:off x="911610" y="251998"/>
              <a:ext cx="200266" cy="258775"/>
            </a:xfrm>
            <a:custGeom>
              <a:avLst/>
              <a:gdLst/>
              <a:ahLst/>
              <a:cxnLst/>
              <a:rect l="0" t="0" r="0" b="0"/>
              <a:pathLst>
                <a:path w="200266" h="258775">
                  <a:moveTo>
                    <a:pt x="110071" y="0"/>
                  </a:moveTo>
                  <a:cubicBezTo>
                    <a:pt x="145593" y="0"/>
                    <a:pt x="195745" y="14288"/>
                    <a:pt x="200266" y="71399"/>
                  </a:cubicBezTo>
                  <a:lnTo>
                    <a:pt x="163004" y="71399"/>
                  </a:lnTo>
                  <a:cubicBezTo>
                    <a:pt x="161607" y="62700"/>
                    <a:pt x="157086" y="27864"/>
                    <a:pt x="108674" y="27864"/>
                  </a:cubicBezTo>
                  <a:cubicBezTo>
                    <a:pt x="48069" y="27864"/>
                    <a:pt x="37274" y="89865"/>
                    <a:pt x="37274" y="131661"/>
                  </a:cubicBezTo>
                  <a:cubicBezTo>
                    <a:pt x="37274" y="179032"/>
                    <a:pt x="50851" y="230213"/>
                    <a:pt x="108318" y="230213"/>
                  </a:cubicBezTo>
                  <a:cubicBezTo>
                    <a:pt x="123647" y="230213"/>
                    <a:pt x="138278" y="226390"/>
                    <a:pt x="149073" y="215240"/>
                  </a:cubicBezTo>
                  <a:cubicBezTo>
                    <a:pt x="158128" y="205486"/>
                    <a:pt x="160210" y="194691"/>
                    <a:pt x="161265" y="188786"/>
                  </a:cubicBezTo>
                  <a:lnTo>
                    <a:pt x="199580" y="188786"/>
                  </a:lnTo>
                  <a:cubicBezTo>
                    <a:pt x="194348" y="238227"/>
                    <a:pt x="148717" y="258775"/>
                    <a:pt x="105537" y="258775"/>
                  </a:cubicBezTo>
                  <a:cubicBezTo>
                    <a:pt x="17069" y="258775"/>
                    <a:pt x="0" y="180759"/>
                    <a:pt x="0" y="132004"/>
                  </a:cubicBezTo>
                  <a:cubicBezTo>
                    <a:pt x="0" y="79058"/>
                    <a:pt x="20549" y="0"/>
                    <a:pt x="110071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17" name="Shape 8">
              <a:extLst>
                <a:ext uri="{FF2B5EF4-FFF2-40B4-BE49-F238E27FC236}">
                  <a16:creationId xmlns:a16="http://schemas.microsoft.com/office/drawing/2014/main" id="{81883238-84B4-4393-848C-34901062E33B}"/>
                </a:ext>
              </a:extLst>
            </p:cNvPr>
            <p:cNvSpPr/>
            <p:nvPr/>
          </p:nvSpPr>
          <p:spPr>
            <a:xfrm>
              <a:off x="1134503" y="255488"/>
              <a:ext cx="189128" cy="251460"/>
            </a:xfrm>
            <a:custGeom>
              <a:avLst/>
              <a:gdLst/>
              <a:ahLst/>
              <a:cxnLst/>
              <a:rect l="0" t="0" r="0" b="0"/>
              <a:pathLst>
                <a:path w="189128" h="251460">
                  <a:moveTo>
                    <a:pt x="0" y="0"/>
                  </a:moveTo>
                  <a:lnTo>
                    <a:pt x="34836" y="0"/>
                  </a:lnTo>
                  <a:lnTo>
                    <a:pt x="34836" y="107975"/>
                  </a:lnTo>
                  <a:lnTo>
                    <a:pt x="154292" y="107975"/>
                  </a:lnTo>
                  <a:lnTo>
                    <a:pt x="154292" y="0"/>
                  </a:lnTo>
                  <a:lnTo>
                    <a:pt x="189128" y="0"/>
                  </a:lnTo>
                  <a:lnTo>
                    <a:pt x="189128" y="251460"/>
                  </a:lnTo>
                  <a:lnTo>
                    <a:pt x="154292" y="251460"/>
                  </a:lnTo>
                  <a:lnTo>
                    <a:pt x="154292" y="137909"/>
                  </a:lnTo>
                  <a:lnTo>
                    <a:pt x="34836" y="137909"/>
                  </a:lnTo>
                  <a:lnTo>
                    <a:pt x="34836" y="251460"/>
                  </a:lnTo>
                  <a:lnTo>
                    <a:pt x="0" y="251460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18" name="Shape 9">
              <a:extLst>
                <a:ext uri="{FF2B5EF4-FFF2-40B4-BE49-F238E27FC236}">
                  <a16:creationId xmlns:a16="http://schemas.microsoft.com/office/drawing/2014/main" id="{79AF0E25-67DB-4D34-97C6-71CB66D28958}"/>
                </a:ext>
              </a:extLst>
            </p:cNvPr>
            <p:cNvSpPr/>
            <p:nvPr/>
          </p:nvSpPr>
          <p:spPr>
            <a:xfrm>
              <a:off x="1353927" y="255488"/>
              <a:ext cx="537223" cy="251460"/>
            </a:xfrm>
            <a:custGeom>
              <a:avLst/>
              <a:gdLst/>
              <a:ahLst/>
              <a:cxnLst/>
              <a:rect l="0" t="0" r="0" b="0"/>
              <a:pathLst>
                <a:path w="537223" h="251460">
                  <a:moveTo>
                    <a:pt x="0" y="0"/>
                  </a:moveTo>
                  <a:lnTo>
                    <a:pt x="537223" y="0"/>
                  </a:lnTo>
                  <a:lnTo>
                    <a:pt x="537223" y="30658"/>
                  </a:lnTo>
                  <a:lnTo>
                    <a:pt x="452933" y="30658"/>
                  </a:lnTo>
                  <a:lnTo>
                    <a:pt x="452933" y="251460"/>
                  </a:lnTo>
                  <a:lnTo>
                    <a:pt x="418452" y="251460"/>
                  </a:lnTo>
                  <a:lnTo>
                    <a:pt x="418452" y="30658"/>
                  </a:lnTo>
                  <a:lnTo>
                    <a:pt x="298475" y="30658"/>
                  </a:lnTo>
                  <a:lnTo>
                    <a:pt x="298475" y="251460"/>
                  </a:lnTo>
                  <a:lnTo>
                    <a:pt x="263995" y="251460"/>
                  </a:lnTo>
                  <a:lnTo>
                    <a:pt x="263995" y="30658"/>
                  </a:lnTo>
                  <a:lnTo>
                    <a:pt x="34823" y="30658"/>
                  </a:lnTo>
                  <a:lnTo>
                    <a:pt x="34823" y="107975"/>
                  </a:lnTo>
                  <a:lnTo>
                    <a:pt x="151854" y="107975"/>
                  </a:lnTo>
                  <a:lnTo>
                    <a:pt x="151854" y="137909"/>
                  </a:lnTo>
                  <a:lnTo>
                    <a:pt x="34823" y="137909"/>
                  </a:lnTo>
                  <a:lnTo>
                    <a:pt x="34823" y="220802"/>
                  </a:lnTo>
                  <a:lnTo>
                    <a:pt x="160566" y="220802"/>
                  </a:lnTo>
                  <a:lnTo>
                    <a:pt x="160566" y="251460"/>
                  </a:lnTo>
                  <a:lnTo>
                    <a:pt x="0" y="251460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19" name="Shape 1812">
              <a:extLst>
                <a:ext uri="{FF2B5EF4-FFF2-40B4-BE49-F238E27FC236}">
                  <a16:creationId xmlns:a16="http://schemas.microsoft.com/office/drawing/2014/main" id="{7699F64F-E93F-4202-AC15-D91CF4E845DD}"/>
                </a:ext>
              </a:extLst>
            </p:cNvPr>
            <p:cNvSpPr/>
            <p:nvPr/>
          </p:nvSpPr>
          <p:spPr>
            <a:xfrm>
              <a:off x="1917268" y="255483"/>
              <a:ext cx="34836" cy="251460"/>
            </a:xfrm>
            <a:custGeom>
              <a:avLst/>
              <a:gdLst/>
              <a:ahLst/>
              <a:cxnLst/>
              <a:rect l="0" t="0" r="0" b="0"/>
              <a:pathLst>
                <a:path w="34836" h="251460">
                  <a:moveTo>
                    <a:pt x="0" y="0"/>
                  </a:moveTo>
                  <a:lnTo>
                    <a:pt x="34836" y="0"/>
                  </a:lnTo>
                  <a:lnTo>
                    <a:pt x="34836" y="251460"/>
                  </a:lnTo>
                  <a:lnTo>
                    <a:pt x="0" y="251460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20" name="Shape 1813">
              <a:extLst>
                <a:ext uri="{FF2B5EF4-FFF2-40B4-BE49-F238E27FC236}">
                  <a16:creationId xmlns:a16="http://schemas.microsoft.com/office/drawing/2014/main" id="{858DF0B3-947C-426A-AF5B-D396CAC5D7CC}"/>
                </a:ext>
              </a:extLst>
            </p:cNvPr>
            <p:cNvSpPr/>
            <p:nvPr/>
          </p:nvSpPr>
          <p:spPr>
            <a:xfrm>
              <a:off x="1980286" y="440776"/>
              <a:ext cx="35001" cy="66167"/>
            </a:xfrm>
            <a:custGeom>
              <a:avLst/>
              <a:gdLst/>
              <a:ahLst/>
              <a:cxnLst/>
              <a:rect l="0" t="0" r="0" b="0"/>
              <a:pathLst>
                <a:path w="35001" h="66167">
                  <a:moveTo>
                    <a:pt x="0" y="0"/>
                  </a:moveTo>
                  <a:lnTo>
                    <a:pt x="35001" y="0"/>
                  </a:lnTo>
                  <a:lnTo>
                    <a:pt x="35001" y="66167"/>
                  </a:lnTo>
                  <a:lnTo>
                    <a:pt x="0" y="66167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21" name="Shape 12">
              <a:extLst>
                <a:ext uri="{FF2B5EF4-FFF2-40B4-BE49-F238E27FC236}">
                  <a16:creationId xmlns:a16="http://schemas.microsoft.com/office/drawing/2014/main" id="{C5E5062E-DEB2-4E1D-96B7-4748ED652C09}"/>
                </a:ext>
              </a:extLst>
            </p:cNvPr>
            <p:cNvSpPr/>
            <p:nvPr/>
          </p:nvSpPr>
          <p:spPr>
            <a:xfrm>
              <a:off x="252000" y="255483"/>
              <a:ext cx="189116" cy="251473"/>
            </a:xfrm>
            <a:custGeom>
              <a:avLst/>
              <a:gdLst/>
              <a:ahLst/>
              <a:cxnLst/>
              <a:rect l="0" t="0" r="0" b="0"/>
              <a:pathLst>
                <a:path w="189116" h="251473">
                  <a:moveTo>
                    <a:pt x="3835" y="0"/>
                  </a:moveTo>
                  <a:lnTo>
                    <a:pt x="186677" y="0"/>
                  </a:lnTo>
                  <a:lnTo>
                    <a:pt x="186677" y="34481"/>
                  </a:lnTo>
                  <a:lnTo>
                    <a:pt x="40056" y="220815"/>
                  </a:lnTo>
                  <a:lnTo>
                    <a:pt x="189116" y="220815"/>
                  </a:lnTo>
                  <a:lnTo>
                    <a:pt x="189116" y="251473"/>
                  </a:lnTo>
                  <a:lnTo>
                    <a:pt x="0" y="251473"/>
                  </a:lnTo>
                  <a:lnTo>
                    <a:pt x="0" y="216637"/>
                  </a:lnTo>
                  <a:lnTo>
                    <a:pt x="145237" y="30658"/>
                  </a:lnTo>
                  <a:lnTo>
                    <a:pt x="3835" y="30658"/>
                  </a:lnTo>
                  <a:lnTo>
                    <a:pt x="383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22" name="Shape 13">
              <a:extLst>
                <a:ext uri="{FF2B5EF4-FFF2-40B4-BE49-F238E27FC236}">
                  <a16:creationId xmlns:a16="http://schemas.microsoft.com/office/drawing/2014/main" id="{A66E96B0-063F-47DD-9FED-D3278C4ED75E}"/>
                </a:ext>
              </a:extLst>
            </p:cNvPr>
            <p:cNvSpPr/>
            <p:nvPr/>
          </p:nvSpPr>
          <p:spPr>
            <a:xfrm>
              <a:off x="464495" y="255488"/>
              <a:ext cx="205143" cy="256692"/>
            </a:xfrm>
            <a:custGeom>
              <a:avLst/>
              <a:gdLst/>
              <a:ahLst/>
              <a:cxnLst/>
              <a:rect l="0" t="0" r="0" b="0"/>
              <a:pathLst>
                <a:path w="205143" h="256692">
                  <a:moveTo>
                    <a:pt x="0" y="0"/>
                  </a:moveTo>
                  <a:lnTo>
                    <a:pt x="34823" y="0"/>
                  </a:lnTo>
                  <a:lnTo>
                    <a:pt x="34823" y="155677"/>
                  </a:lnTo>
                  <a:cubicBezTo>
                    <a:pt x="34823" y="182512"/>
                    <a:pt x="40742" y="193650"/>
                    <a:pt x="45974" y="200952"/>
                  </a:cubicBezTo>
                  <a:cubicBezTo>
                    <a:pt x="61646" y="221856"/>
                    <a:pt x="86030" y="225692"/>
                    <a:pt x="103442" y="225692"/>
                  </a:cubicBezTo>
                  <a:cubicBezTo>
                    <a:pt x="171361" y="225692"/>
                    <a:pt x="171361" y="172403"/>
                    <a:pt x="171361" y="154292"/>
                  </a:cubicBezTo>
                  <a:lnTo>
                    <a:pt x="171361" y="0"/>
                  </a:lnTo>
                  <a:lnTo>
                    <a:pt x="205143" y="0"/>
                  </a:lnTo>
                  <a:lnTo>
                    <a:pt x="205143" y="154991"/>
                  </a:lnTo>
                  <a:cubicBezTo>
                    <a:pt x="205143" y="168580"/>
                    <a:pt x="204800" y="196774"/>
                    <a:pt x="184595" y="221856"/>
                  </a:cubicBezTo>
                  <a:cubicBezTo>
                    <a:pt x="159868" y="252857"/>
                    <a:pt x="121552" y="256692"/>
                    <a:pt x="103442" y="256692"/>
                  </a:cubicBezTo>
                  <a:cubicBezTo>
                    <a:pt x="79769" y="256692"/>
                    <a:pt x="37973" y="250076"/>
                    <a:pt x="14630" y="216637"/>
                  </a:cubicBezTo>
                  <a:cubicBezTo>
                    <a:pt x="6960" y="205499"/>
                    <a:pt x="0" y="190868"/>
                    <a:pt x="0" y="153238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27" name="Shape 18">
              <a:extLst>
                <a:ext uri="{FF2B5EF4-FFF2-40B4-BE49-F238E27FC236}">
                  <a16:creationId xmlns:a16="http://schemas.microsoft.com/office/drawing/2014/main" id="{1EF55F1D-1A5D-4007-BE44-41CEC8475A68}"/>
                </a:ext>
              </a:extLst>
            </p:cNvPr>
            <p:cNvSpPr/>
            <p:nvPr/>
          </p:nvSpPr>
          <p:spPr>
            <a:xfrm>
              <a:off x="0" y="756000"/>
              <a:ext cx="7560005" cy="0"/>
            </a:xfrm>
            <a:custGeom>
              <a:avLst/>
              <a:gdLst/>
              <a:ahLst/>
              <a:cxnLst/>
              <a:rect l="0" t="0" r="0" b="0"/>
              <a:pathLst>
                <a:path w="7560005">
                  <a:moveTo>
                    <a:pt x="0" y="0"/>
                  </a:moveTo>
                  <a:lnTo>
                    <a:pt x="7560005" y="0"/>
                  </a:lnTo>
                </a:path>
              </a:pathLst>
            </a:custGeom>
            <a:ln w="6350" cap="flat">
              <a:miter lim="10000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28" name="Shape 19">
              <a:extLst>
                <a:ext uri="{FF2B5EF4-FFF2-40B4-BE49-F238E27FC236}">
                  <a16:creationId xmlns:a16="http://schemas.microsoft.com/office/drawing/2014/main" id="{2866CE57-6CBA-491A-B960-225B76DDCCD1}"/>
                </a:ext>
              </a:extLst>
            </p:cNvPr>
            <p:cNvSpPr/>
            <p:nvPr/>
          </p:nvSpPr>
          <p:spPr>
            <a:xfrm>
              <a:off x="3780000" y="0"/>
              <a:ext cx="0" cy="756006"/>
            </a:xfrm>
            <a:custGeom>
              <a:avLst/>
              <a:gdLst/>
              <a:ahLst/>
              <a:cxnLst/>
              <a:rect l="0" t="0" r="0" b="0"/>
              <a:pathLst>
                <a:path h="756006">
                  <a:moveTo>
                    <a:pt x="0" y="0"/>
                  </a:moveTo>
                  <a:lnTo>
                    <a:pt x="0" y="756006"/>
                  </a:lnTo>
                </a:path>
              </a:pathLst>
            </a:custGeom>
            <a:ln w="6350" cap="flat">
              <a:miter lim="10000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</p:grpSp>
      <p:sp>
        <p:nvSpPr>
          <p:cNvPr id="2" name="Rettangolo 1">
            <a:extLst>
              <a:ext uri="{FF2B5EF4-FFF2-40B4-BE49-F238E27FC236}">
                <a16:creationId xmlns:a16="http://schemas.microsoft.com/office/drawing/2014/main" id="{49E8425C-9D1D-4E3D-A81A-9D39F028D387}"/>
              </a:ext>
            </a:extLst>
          </p:cNvPr>
          <p:cNvSpPr/>
          <p:nvPr/>
        </p:nvSpPr>
        <p:spPr>
          <a:xfrm>
            <a:off x="5464582" y="10294713"/>
            <a:ext cx="20136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07943" fontAlgn="base">
              <a:spcBef>
                <a:spcPct val="0"/>
              </a:spcBef>
              <a:spcAft>
                <a:spcPct val="0"/>
              </a:spcAft>
              <a:tabLst>
                <a:tab pos="3373810" algn="ctr"/>
                <a:tab pos="6745870" algn="r"/>
              </a:tabLst>
            </a:pPr>
            <a:r>
              <a:rPr lang="it-IT" sz="1400" dirty="0">
                <a:solidFill>
                  <a:srgbClr val="595959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Times New Roman" pitchFamily="18" charset="0"/>
              </a:rPr>
              <a:t>www.zucchettidesign.it</a:t>
            </a:r>
            <a:endParaRPr lang="it-IT" sz="1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pic>
        <p:nvPicPr>
          <p:cNvPr id="23" name="Immagine 22">
            <a:extLst>
              <a:ext uri="{FF2B5EF4-FFF2-40B4-BE49-F238E27FC236}">
                <a16:creationId xmlns:a16="http://schemas.microsoft.com/office/drawing/2014/main" id="{218A2DCA-3F67-4EBD-89EE-6EE7C94F5F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8055" y="3157101"/>
            <a:ext cx="939893" cy="939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94432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AutoShape 2"/>
          <p:cNvCxnSpPr>
            <a:cxnSpLocks noChangeShapeType="1"/>
          </p:cNvCxnSpPr>
          <p:nvPr/>
        </p:nvCxnSpPr>
        <p:spPr bwMode="auto">
          <a:xfrm>
            <a:off x="11199" y="11744568"/>
            <a:ext cx="8343641" cy="0"/>
          </a:xfrm>
          <a:prstGeom prst="straightConnector1">
            <a:avLst/>
          </a:prstGeom>
          <a:noFill/>
          <a:ln w="9525">
            <a:solidFill>
              <a:schemeClr val="tx1">
                <a:lumMod val="50000"/>
                <a:lumOff val="50000"/>
              </a:schemeClr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391983" y="1169442"/>
            <a:ext cx="6775709" cy="4464496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100796" tIns="50398" rIns="100796" bIns="50398" anchor="t" anchorCtr="0" upright="1">
            <a:noAutofit/>
          </a:bodyPr>
          <a:lstStyle/>
          <a:p>
            <a:pPr>
              <a:lnSpc>
                <a:spcPts val="1600"/>
              </a:lnSpc>
            </a:pPr>
            <a:r>
              <a:rPr lang="en-US" sz="1200" i="1" dirty="0">
                <a:latin typeface="Roboto Light" pitchFamily="2" charset="0"/>
                <a:ea typeface="Roboto Light" pitchFamily="2" charset="0"/>
                <a:cs typeface="HelveticaNeueLT Std Lt"/>
              </a:rPr>
              <a:t>The iconic St. Regis brand is extending its legacy to Abu Dhabi with the opening of the first St. Regis hotel in the Middle East: the St. Regis </a:t>
            </a:r>
            <a:r>
              <a:rPr lang="en-US" sz="1200" i="1" dirty="0" err="1">
                <a:latin typeface="Roboto Light" pitchFamily="2" charset="0"/>
                <a:ea typeface="Roboto Light" pitchFamily="2" charset="0"/>
                <a:cs typeface="HelveticaNeueLT Std Lt"/>
              </a:rPr>
              <a:t>Saadiyat</a:t>
            </a:r>
            <a:r>
              <a:rPr lang="en-US" sz="1200" i="1" dirty="0">
                <a:latin typeface="Roboto Light" pitchFamily="2" charset="0"/>
                <a:ea typeface="Roboto Light" pitchFamily="2" charset="0"/>
                <a:cs typeface="HelveticaNeueLT Std Lt"/>
              </a:rPr>
              <a:t> Resort and Residences on November 2011. </a:t>
            </a:r>
          </a:p>
          <a:p>
            <a:pPr>
              <a:lnSpc>
                <a:spcPts val="1600"/>
              </a:lnSpc>
            </a:pPr>
            <a:r>
              <a:rPr lang="en-US" sz="1200" i="1" dirty="0">
                <a:latin typeface="Roboto Light" pitchFamily="2" charset="0"/>
                <a:ea typeface="Roboto Light" pitchFamily="2" charset="0"/>
                <a:cs typeface="HelveticaNeueLT Std Lt"/>
              </a:rPr>
              <a:t> The St. Regis </a:t>
            </a:r>
            <a:r>
              <a:rPr lang="en-US" sz="1200" i="1" dirty="0" err="1">
                <a:latin typeface="Roboto Light" pitchFamily="2" charset="0"/>
                <a:ea typeface="Roboto Light" pitchFamily="2" charset="0"/>
                <a:cs typeface="HelveticaNeueLT Std Lt"/>
              </a:rPr>
              <a:t>Saadiyat</a:t>
            </a:r>
            <a:r>
              <a:rPr lang="en-US" sz="1200" i="1" dirty="0">
                <a:latin typeface="Roboto Light" pitchFamily="2" charset="0"/>
                <a:ea typeface="Roboto Light" pitchFamily="2" charset="0"/>
                <a:cs typeface="HelveticaNeueLT Std Lt"/>
              </a:rPr>
              <a:t> Island Resort will be a landmark hotel in Abu Dhabi, but also much more. It includes a 380-room hotel on the pristine white natural beach of </a:t>
            </a:r>
            <a:r>
              <a:rPr lang="en-US" sz="1200" i="1" dirty="0" err="1">
                <a:latin typeface="Roboto Light" pitchFamily="2" charset="0"/>
                <a:ea typeface="Roboto Light" pitchFamily="2" charset="0"/>
                <a:cs typeface="HelveticaNeueLT Std Lt"/>
              </a:rPr>
              <a:t>Saadiyat</a:t>
            </a:r>
            <a:r>
              <a:rPr lang="en-US" sz="1200" i="1" dirty="0">
                <a:latin typeface="Roboto Light" pitchFamily="2" charset="0"/>
                <a:ea typeface="Roboto Light" pitchFamily="2" charset="0"/>
                <a:cs typeface="HelveticaNeueLT Std Lt"/>
              </a:rPr>
              <a:t>, framed by the Gary Player designed </a:t>
            </a:r>
            <a:r>
              <a:rPr lang="en-US" sz="1200" i="1" dirty="0" err="1">
                <a:latin typeface="Roboto Light" pitchFamily="2" charset="0"/>
                <a:ea typeface="Roboto Light" pitchFamily="2" charset="0"/>
                <a:cs typeface="HelveticaNeueLT Std Lt"/>
              </a:rPr>
              <a:t>Saadiyat</a:t>
            </a:r>
            <a:r>
              <a:rPr lang="en-US" sz="1200" i="1" dirty="0">
                <a:latin typeface="Roboto Light" pitchFamily="2" charset="0"/>
                <a:ea typeface="Roboto Light" pitchFamily="2" charset="0"/>
                <a:cs typeface="HelveticaNeueLT Std Lt"/>
              </a:rPr>
              <a:t> Beach 18 hole Golf Course, 33 luxury villas with a private garden and pool, 259 elegant apartments of various dimensions, an entertainment complex of shops and restaurants, a function area capable of seating 1,500 guests, a Spa as well as a St. Regis Athletic Club and 2 tennis courts, 2 squash courts, 5 swimming pools.</a:t>
            </a:r>
          </a:p>
          <a:p>
            <a:pPr>
              <a:lnSpc>
                <a:spcPts val="1600"/>
              </a:lnSpc>
            </a:pPr>
            <a:r>
              <a:rPr lang="en-US" sz="1200" i="1" dirty="0">
                <a:latin typeface="Roboto Light" pitchFamily="2" charset="0"/>
                <a:ea typeface="Roboto Light" pitchFamily="2" charset="0"/>
                <a:cs typeface="HelveticaNeueLT Std Lt"/>
              </a:rPr>
              <a:t> The air of mystique is created by thoughtful Mediterranean architecture and a contemporary interior design further enhanced by an intelligent use of natural products and elements.  The interiors of a neutral palette of cool browns and creams are punctuated by the occasional burst of vivid coral turquoise, adding a distinctive twist to the décor.</a:t>
            </a:r>
          </a:p>
          <a:p>
            <a:pPr>
              <a:lnSpc>
                <a:spcPts val="1600"/>
              </a:lnSpc>
            </a:pPr>
            <a:r>
              <a:rPr lang="en-US" sz="1200" i="1" dirty="0">
                <a:latin typeface="Roboto Light" pitchFamily="2" charset="0"/>
                <a:ea typeface="Roboto Light" pitchFamily="2" charset="0"/>
                <a:cs typeface="HelveticaNeueLT Std Lt"/>
              </a:rPr>
              <a:t>Combining classic sophistication and modern luxury, the St. Regis brand remains faithful to its commitment to excellence.</a:t>
            </a:r>
          </a:p>
        </p:txBody>
      </p:sp>
      <p:grpSp>
        <p:nvGrpSpPr>
          <p:cNvPr id="17" name="Group 1438">
            <a:extLst>
              <a:ext uri="{FF2B5EF4-FFF2-40B4-BE49-F238E27FC236}">
                <a16:creationId xmlns:a16="http://schemas.microsoft.com/office/drawing/2014/main" id="{B48D68F9-B98B-472D-8D12-06379D74AD36}"/>
              </a:ext>
            </a:extLst>
          </p:cNvPr>
          <p:cNvGrpSpPr>
            <a:grpSpLocks noChangeAspect="1"/>
          </p:cNvGrpSpPr>
          <p:nvPr/>
        </p:nvGrpSpPr>
        <p:grpSpPr>
          <a:xfrm>
            <a:off x="10334" y="-18292"/>
            <a:ext cx="7560000" cy="755686"/>
            <a:chOff x="0" y="0"/>
            <a:chExt cx="7560005" cy="756006"/>
          </a:xfrm>
        </p:grpSpPr>
        <p:sp>
          <p:nvSpPr>
            <p:cNvPr id="18" name="Shape 6">
              <a:extLst>
                <a:ext uri="{FF2B5EF4-FFF2-40B4-BE49-F238E27FC236}">
                  <a16:creationId xmlns:a16="http://schemas.microsoft.com/office/drawing/2014/main" id="{D860A7B7-BE12-4EC7-9261-25A4D5B8E380}"/>
                </a:ext>
              </a:extLst>
            </p:cNvPr>
            <p:cNvSpPr/>
            <p:nvPr/>
          </p:nvSpPr>
          <p:spPr>
            <a:xfrm>
              <a:off x="693237" y="251998"/>
              <a:ext cx="200266" cy="258775"/>
            </a:xfrm>
            <a:custGeom>
              <a:avLst/>
              <a:gdLst/>
              <a:ahLst/>
              <a:cxnLst/>
              <a:rect l="0" t="0" r="0" b="0"/>
              <a:pathLst>
                <a:path w="200266" h="258775">
                  <a:moveTo>
                    <a:pt x="110071" y="0"/>
                  </a:moveTo>
                  <a:cubicBezTo>
                    <a:pt x="145593" y="0"/>
                    <a:pt x="195745" y="14288"/>
                    <a:pt x="200266" y="71399"/>
                  </a:cubicBezTo>
                  <a:lnTo>
                    <a:pt x="163004" y="71399"/>
                  </a:lnTo>
                  <a:cubicBezTo>
                    <a:pt x="161607" y="62700"/>
                    <a:pt x="157086" y="27864"/>
                    <a:pt x="108674" y="27864"/>
                  </a:cubicBezTo>
                  <a:cubicBezTo>
                    <a:pt x="48070" y="27864"/>
                    <a:pt x="37274" y="89865"/>
                    <a:pt x="37274" y="131661"/>
                  </a:cubicBezTo>
                  <a:cubicBezTo>
                    <a:pt x="37274" y="179032"/>
                    <a:pt x="50851" y="230213"/>
                    <a:pt x="108318" y="230213"/>
                  </a:cubicBezTo>
                  <a:cubicBezTo>
                    <a:pt x="123647" y="230213"/>
                    <a:pt x="138278" y="226390"/>
                    <a:pt x="149073" y="215240"/>
                  </a:cubicBezTo>
                  <a:cubicBezTo>
                    <a:pt x="158128" y="205486"/>
                    <a:pt x="160210" y="194691"/>
                    <a:pt x="161265" y="188786"/>
                  </a:cubicBezTo>
                  <a:lnTo>
                    <a:pt x="199580" y="188786"/>
                  </a:lnTo>
                  <a:cubicBezTo>
                    <a:pt x="194348" y="238227"/>
                    <a:pt x="148717" y="258775"/>
                    <a:pt x="105537" y="258775"/>
                  </a:cubicBezTo>
                  <a:cubicBezTo>
                    <a:pt x="17069" y="258775"/>
                    <a:pt x="0" y="180759"/>
                    <a:pt x="0" y="132004"/>
                  </a:cubicBezTo>
                  <a:cubicBezTo>
                    <a:pt x="0" y="79058"/>
                    <a:pt x="20549" y="0"/>
                    <a:pt x="110071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19" name="Shape 7">
              <a:extLst>
                <a:ext uri="{FF2B5EF4-FFF2-40B4-BE49-F238E27FC236}">
                  <a16:creationId xmlns:a16="http://schemas.microsoft.com/office/drawing/2014/main" id="{5957030E-363C-4E60-9A91-05A5D92E48DE}"/>
                </a:ext>
              </a:extLst>
            </p:cNvPr>
            <p:cNvSpPr/>
            <p:nvPr/>
          </p:nvSpPr>
          <p:spPr>
            <a:xfrm>
              <a:off x="911610" y="251998"/>
              <a:ext cx="200266" cy="258775"/>
            </a:xfrm>
            <a:custGeom>
              <a:avLst/>
              <a:gdLst/>
              <a:ahLst/>
              <a:cxnLst/>
              <a:rect l="0" t="0" r="0" b="0"/>
              <a:pathLst>
                <a:path w="200266" h="258775">
                  <a:moveTo>
                    <a:pt x="110071" y="0"/>
                  </a:moveTo>
                  <a:cubicBezTo>
                    <a:pt x="145593" y="0"/>
                    <a:pt x="195745" y="14288"/>
                    <a:pt x="200266" y="71399"/>
                  </a:cubicBezTo>
                  <a:lnTo>
                    <a:pt x="163004" y="71399"/>
                  </a:lnTo>
                  <a:cubicBezTo>
                    <a:pt x="161607" y="62700"/>
                    <a:pt x="157086" y="27864"/>
                    <a:pt x="108674" y="27864"/>
                  </a:cubicBezTo>
                  <a:cubicBezTo>
                    <a:pt x="48069" y="27864"/>
                    <a:pt x="37274" y="89865"/>
                    <a:pt x="37274" y="131661"/>
                  </a:cubicBezTo>
                  <a:cubicBezTo>
                    <a:pt x="37274" y="179032"/>
                    <a:pt x="50851" y="230213"/>
                    <a:pt x="108318" y="230213"/>
                  </a:cubicBezTo>
                  <a:cubicBezTo>
                    <a:pt x="123647" y="230213"/>
                    <a:pt x="138278" y="226390"/>
                    <a:pt x="149073" y="215240"/>
                  </a:cubicBezTo>
                  <a:cubicBezTo>
                    <a:pt x="158128" y="205486"/>
                    <a:pt x="160210" y="194691"/>
                    <a:pt x="161265" y="188786"/>
                  </a:cubicBezTo>
                  <a:lnTo>
                    <a:pt x="199580" y="188786"/>
                  </a:lnTo>
                  <a:cubicBezTo>
                    <a:pt x="194348" y="238227"/>
                    <a:pt x="148717" y="258775"/>
                    <a:pt x="105537" y="258775"/>
                  </a:cubicBezTo>
                  <a:cubicBezTo>
                    <a:pt x="17069" y="258775"/>
                    <a:pt x="0" y="180759"/>
                    <a:pt x="0" y="132004"/>
                  </a:cubicBezTo>
                  <a:cubicBezTo>
                    <a:pt x="0" y="79058"/>
                    <a:pt x="20549" y="0"/>
                    <a:pt x="110071" y="0"/>
                  </a:cubicBez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20" name="Shape 8">
              <a:extLst>
                <a:ext uri="{FF2B5EF4-FFF2-40B4-BE49-F238E27FC236}">
                  <a16:creationId xmlns:a16="http://schemas.microsoft.com/office/drawing/2014/main" id="{38C78EEB-221D-4F11-B300-36A701ADF15F}"/>
                </a:ext>
              </a:extLst>
            </p:cNvPr>
            <p:cNvSpPr/>
            <p:nvPr/>
          </p:nvSpPr>
          <p:spPr>
            <a:xfrm>
              <a:off x="1134503" y="255488"/>
              <a:ext cx="189128" cy="251460"/>
            </a:xfrm>
            <a:custGeom>
              <a:avLst/>
              <a:gdLst/>
              <a:ahLst/>
              <a:cxnLst/>
              <a:rect l="0" t="0" r="0" b="0"/>
              <a:pathLst>
                <a:path w="189128" h="251460">
                  <a:moveTo>
                    <a:pt x="0" y="0"/>
                  </a:moveTo>
                  <a:lnTo>
                    <a:pt x="34836" y="0"/>
                  </a:lnTo>
                  <a:lnTo>
                    <a:pt x="34836" y="107975"/>
                  </a:lnTo>
                  <a:lnTo>
                    <a:pt x="154292" y="107975"/>
                  </a:lnTo>
                  <a:lnTo>
                    <a:pt x="154292" y="0"/>
                  </a:lnTo>
                  <a:lnTo>
                    <a:pt x="189128" y="0"/>
                  </a:lnTo>
                  <a:lnTo>
                    <a:pt x="189128" y="251460"/>
                  </a:lnTo>
                  <a:lnTo>
                    <a:pt x="154292" y="251460"/>
                  </a:lnTo>
                  <a:lnTo>
                    <a:pt x="154292" y="137909"/>
                  </a:lnTo>
                  <a:lnTo>
                    <a:pt x="34836" y="137909"/>
                  </a:lnTo>
                  <a:lnTo>
                    <a:pt x="34836" y="251460"/>
                  </a:lnTo>
                  <a:lnTo>
                    <a:pt x="0" y="251460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21" name="Shape 9">
              <a:extLst>
                <a:ext uri="{FF2B5EF4-FFF2-40B4-BE49-F238E27FC236}">
                  <a16:creationId xmlns:a16="http://schemas.microsoft.com/office/drawing/2014/main" id="{1953491B-F952-41A7-AFED-B867499F904E}"/>
                </a:ext>
              </a:extLst>
            </p:cNvPr>
            <p:cNvSpPr/>
            <p:nvPr/>
          </p:nvSpPr>
          <p:spPr>
            <a:xfrm>
              <a:off x="1353927" y="255488"/>
              <a:ext cx="537223" cy="251460"/>
            </a:xfrm>
            <a:custGeom>
              <a:avLst/>
              <a:gdLst/>
              <a:ahLst/>
              <a:cxnLst/>
              <a:rect l="0" t="0" r="0" b="0"/>
              <a:pathLst>
                <a:path w="537223" h="251460">
                  <a:moveTo>
                    <a:pt x="0" y="0"/>
                  </a:moveTo>
                  <a:lnTo>
                    <a:pt x="537223" y="0"/>
                  </a:lnTo>
                  <a:lnTo>
                    <a:pt x="537223" y="30658"/>
                  </a:lnTo>
                  <a:lnTo>
                    <a:pt x="452933" y="30658"/>
                  </a:lnTo>
                  <a:lnTo>
                    <a:pt x="452933" y="251460"/>
                  </a:lnTo>
                  <a:lnTo>
                    <a:pt x="418452" y="251460"/>
                  </a:lnTo>
                  <a:lnTo>
                    <a:pt x="418452" y="30658"/>
                  </a:lnTo>
                  <a:lnTo>
                    <a:pt x="298475" y="30658"/>
                  </a:lnTo>
                  <a:lnTo>
                    <a:pt x="298475" y="251460"/>
                  </a:lnTo>
                  <a:lnTo>
                    <a:pt x="263995" y="251460"/>
                  </a:lnTo>
                  <a:lnTo>
                    <a:pt x="263995" y="30658"/>
                  </a:lnTo>
                  <a:lnTo>
                    <a:pt x="34823" y="30658"/>
                  </a:lnTo>
                  <a:lnTo>
                    <a:pt x="34823" y="107975"/>
                  </a:lnTo>
                  <a:lnTo>
                    <a:pt x="151854" y="107975"/>
                  </a:lnTo>
                  <a:lnTo>
                    <a:pt x="151854" y="137909"/>
                  </a:lnTo>
                  <a:lnTo>
                    <a:pt x="34823" y="137909"/>
                  </a:lnTo>
                  <a:lnTo>
                    <a:pt x="34823" y="220802"/>
                  </a:lnTo>
                  <a:lnTo>
                    <a:pt x="160566" y="220802"/>
                  </a:lnTo>
                  <a:lnTo>
                    <a:pt x="160566" y="251460"/>
                  </a:lnTo>
                  <a:lnTo>
                    <a:pt x="0" y="251460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22" name="Shape 1812">
              <a:extLst>
                <a:ext uri="{FF2B5EF4-FFF2-40B4-BE49-F238E27FC236}">
                  <a16:creationId xmlns:a16="http://schemas.microsoft.com/office/drawing/2014/main" id="{14415111-1EB6-4FF8-806D-AA5A6E635F58}"/>
                </a:ext>
              </a:extLst>
            </p:cNvPr>
            <p:cNvSpPr/>
            <p:nvPr/>
          </p:nvSpPr>
          <p:spPr>
            <a:xfrm>
              <a:off x="1917268" y="255483"/>
              <a:ext cx="34836" cy="251460"/>
            </a:xfrm>
            <a:custGeom>
              <a:avLst/>
              <a:gdLst/>
              <a:ahLst/>
              <a:cxnLst/>
              <a:rect l="0" t="0" r="0" b="0"/>
              <a:pathLst>
                <a:path w="34836" h="251460">
                  <a:moveTo>
                    <a:pt x="0" y="0"/>
                  </a:moveTo>
                  <a:lnTo>
                    <a:pt x="34836" y="0"/>
                  </a:lnTo>
                  <a:lnTo>
                    <a:pt x="34836" y="251460"/>
                  </a:lnTo>
                  <a:lnTo>
                    <a:pt x="0" y="251460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23" name="Shape 1813">
              <a:extLst>
                <a:ext uri="{FF2B5EF4-FFF2-40B4-BE49-F238E27FC236}">
                  <a16:creationId xmlns:a16="http://schemas.microsoft.com/office/drawing/2014/main" id="{B8DCF162-AEAB-4472-A91E-D2066D6980B5}"/>
                </a:ext>
              </a:extLst>
            </p:cNvPr>
            <p:cNvSpPr/>
            <p:nvPr/>
          </p:nvSpPr>
          <p:spPr>
            <a:xfrm>
              <a:off x="1980286" y="440776"/>
              <a:ext cx="35001" cy="66167"/>
            </a:xfrm>
            <a:custGeom>
              <a:avLst/>
              <a:gdLst/>
              <a:ahLst/>
              <a:cxnLst/>
              <a:rect l="0" t="0" r="0" b="0"/>
              <a:pathLst>
                <a:path w="35001" h="66167">
                  <a:moveTo>
                    <a:pt x="0" y="0"/>
                  </a:moveTo>
                  <a:lnTo>
                    <a:pt x="35001" y="0"/>
                  </a:lnTo>
                  <a:lnTo>
                    <a:pt x="35001" y="66167"/>
                  </a:lnTo>
                  <a:lnTo>
                    <a:pt x="0" y="66167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24" name="Shape 12">
              <a:extLst>
                <a:ext uri="{FF2B5EF4-FFF2-40B4-BE49-F238E27FC236}">
                  <a16:creationId xmlns:a16="http://schemas.microsoft.com/office/drawing/2014/main" id="{1EC8EE67-CE8F-47C9-81FE-DF2CCF56E625}"/>
                </a:ext>
              </a:extLst>
            </p:cNvPr>
            <p:cNvSpPr/>
            <p:nvPr/>
          </p:nvSpPr>
          <p:spPr>
            <a:xfrm>
              <a:off x="252000" y="255483"/>
              <a:ext cx="189116" cy="251473"/>
            </a:xfrm>
            <a:custGeom>
              <a:avLst/>
              <a:gdLst/>
              <a:ahLst/>
              <a:cxnLst/>
              <a:rect l="0" t="0" r="0" b="0"/>
              <a:pathLst>
                <a:path w="189116" h="251473">
                  <a:moveTo>
                    <a:pt x="3835" y="0"/>
                  </a:moveTo>
                  <a:lnTo>
                    <a:pt x="186677" y="0"/>
                  </a:lnTo>
                  <a:lnTo>
                    <a:pt x="186677" y="34481"/>
                  </a:lnTo>
                  <a:lnTo>
                    <a:pt x="40056" y="220815"/>
                  </a:lnTo>
                  <a:lnTo>
                    <a:pt x="189116" y="220815"/>
                  </a:lnTo>
                  <a:lnTo>
                    <a:pt x="189116" y="251473"/>
                  </a:lnTo>
                  <a:lnTo>
                    <a:pt x="0" y="251473"/>
                  </a:lnTo>
                  <a:lnTo>
                    <a:pt x="0" y="216637"/>
                  </a:lnTo>
                  <a:lnTo>
                    <a:pt x="145237" y="30658"/>
                  </a:lnTo>
                  <a:lnTo>
                    <a:pt x="3835" y="30658"/>
                  </a:lnTo>
                  <a:lnTo>
                    <a:pt x="383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25" name="Shape 13">
              <a:extLst>
                <a:ext uri="{FF2B5EF4-FFF2-40B4-BE49-F238E27FC236}">
                  <a16:creationId xmlns:a16="http://schemas.microsoft.com/office/drawing/2014/main" id="{DA504C26-C98C-4717-A472-FE7DCCA92FFD}"/>
                </a:ext>
              </a:extLst>
            </p:cNvPr>
            <p:cNvSpPr/>
            <p:nvPr/>
          </p:nvSpPr>
          <p:spPr>
            <a:xfrm>
              <a:off x="464495" y="255488"/>
              <a:ext cx="205143" cy="256692"/>
            </a:xfrm>
            <a:custGeom>
              <a:avLst/>
              <a:gdLst/>
              <a:ahLst/>
              <a:cxnLst/>
              <a:rect l="0" t="0" r="0" b="0"/>
              <a:pathLst>
                <a:path w="205143" h="256692">
                  <a:moveTo>
                    <a:pt x="0" y="0"/>
                  </a:moveTo>
                  <a:lnTo>
                    <a:pt x="34823" y="0"/>
                  </a:lnTo>
                  <a:lnTo>
                    <a:pt x="34823" y="155677"/>
                  </a:lnTo>
                  <a:cubicBezTo>
                    <a:pt x="34823" y="182512"/>
                    <a:pt x="40742" y="193650"/>
                    <a:pt x="45974" y="200952"/>
                  </a:cubicBezTo>
                  <a:cubicBezTo>
                    <a:pt x="61646" y="221856"/>
                    <a:pt x="86030" y="225692"/>
                    <a:pt x="103442" y="225692"/>
                  </a:cubicBezTo>
                  <a:cubicBezTo>
                    <a:pt x="171361" y="225692"/>
                    <a:pt x="171361" y="172403"/>
                    <a:pt x="171361" y="154292"/>
                  </a:cubicBezTo>
                  <a:lnTo>
                    <a:pt x="171361" y="0"/>
                  </a:lnTo>
                  <a:lnTo>
                    <a:pt x="205143" y="0"/>
                  </a:lnTo>
                  <a:lnTo>
                    <a:pt x="205143" y="154991"/>
                  </a:lnTo>
                  <a:cubicBezTo>
                    <a:pt x="205143" y="168580"/>
                    <a:pt x="204800" y="196774"/>
                    <a:pt x="184595" y="221856"/>
                  </a:cubicBezTo>
                  <a:cubicBezTo>
                    <a:pt x="159868" y="252857"/>
                    <a:pt x="121552" y="256692"/>
                    <a:pt x="103442" y="256692"/>
                  </a:cubicBezTo>
                  <a:cubicBezTo>
                    <a:pt x="79769" y="256692"/>
                    <a:pt x="37973" y="250076"/>
                    <a:pt x="14630" y="216637"/>
                  </a:cubicBezTo>
                  <a:cubicBezTo>
                    <a:pt x="6960" y="205499"/>
                    <a:pt x="0" y="190868"/>
                    <a:pt x="0" y="153238"/>
                  </a:cubicBez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18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39" name="Shape 18">
              <a:extLst>
                <a:ext uri="{FF2B5EF4-FFF2-40B4-BE49-F238E27FC236}">
                  <a16:creationId xmlns:a16="http://schemas.microsoft.com/office/drawing/2014/main" id="{92CD4972-D2C5-4214-88D4-9F67E9EDD9F6}"/>
                </a:ext>
              </a:extLst>
            </p:cNvPr>
            <p:cNvSpPr/>
            <p:nvPr/>
          </p:nvSpPr>
          <p:spPr>
            <a:xfrm>
              <a:off x="0" y="756000"/>
              <a:ext cx="7560005" cy="0"/>
            </a:xfrm>
            <a:custGeom>
              <a:avLst/>
              <a:gdLst/>
              <a:ahLst/>
              <a:cxnLst/>
              <a:rect l="0" t="0" r="0" b="0"/>
              <a:pathLst>
                <a:path w="7560005">
                  <a:moveTo>
                    <a:pt x="0" y="0"/>
                  </a:moveTo>
                  <a:lnTo>
                    <a:pt x="7560005" y="0"/>
                  </a:lnTo>
                </a:path>
              </a:pathLst>
            </a:custGeom>
            <a:ln w="6350" cap="flat">
              <a:miter lim="10000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  <p:sp>
          <p:nvSpPr>
            <p:cNvPr id="40" name="Shape 19">
              <a:extLst>
                <a:ext uri="{FF2B5EF4-FFF2-40B4-BE49-F238E27FC236}">
                  <a16:creationId xmlns:a16="http://schemas.microsoft.com/office/drawing/2014/main" id="{350412D8-883D-48B0-8A2A-752CFFA63D4B}"/>
                </a:ext>
              </a:extLst>
            </p:cNvPr>
            <p:cNvSpPr/>
            <p:nvPr/>
          </p:nvSpPr>
          <p:spPr>
            <a:xfrm>
              <a:off x="3780000" y="0"/>
              <a:ext cx="0" cy="756006"/>
            </a:xfrm>
            <a:custGeom>
              <a:avLst/>
              <a:gdLst/>
              <a:ahLst/>
              <a:cxnLst/>
              <a:rect l="0" t="0" r="0" b="0"/>
              <a:pathLst>
                <a:path h="756006">
                  <a:moveTo>
                    <a:pt x="0" y="0"/>
                  </a:moveTo>
                  <a:lnTo>
                    <a:pt x="0" y="756006"/>
                  </a:lnTo>
                </a:path>
              </a:pathLst>
            </a:custGeom>
            <a:ln w="6350" cap="flat">
              <a:miter lim="100000"/>
            </a:ln>
          </p:spPr>
          <p:style>
            <a:lnRef idx="1">
              <a:srgbClr val="181717"/>
            </a:lnRef>
            <a:fillRef idx="0">
              <a:srgbClr val="000000">
                <a:alpha val="0"/>
              </a:srgbClr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it-IT" sz="2263" baseline="-25000"/>
            </a:p>
          </p:txBody>
        </p:sp>
      </p:grpSp>
      <p:sp>
        <p:nvSpPr>
          <p:cNvPr id="41" name="Rettangolo 40">
            <a:extLst>
              <a:ext uri="{FF2B5EF4-FFF2-40B4-BE49-F238E27FC236}">
                <a16:creationId xmlns:a16="http://schemas.microsoft.com/office/drawing/2014/main" id="{16B6D060-1FC8-4EED-BA9E-EB4F555DCA78}"/>
              </a:ext>
            </a:extLst>
          </p:cNvPr>
          <p:cNvSpPr/>
          <p:nvPr/>
        </p:nvSpPr>
        <p:spPr>
          <a:xfrm>
            <a:off x="5364013" y="10232662"/>
            <a:ext cx="20136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1007943" fontAlgn="base">
              <a:spcBef>
                <a:spcPct val="0"/>
              </a:spcBef>
              <a:spcAft>
                <a:spcPct val="0"/>
              </a:spcAft>
              <a:tabLst>
                <a:tab pos="3373810" algn="ctr"/>
                <a:tab pos="6745870" algn="r"/>
              </a:tabLst>
            </a:pPr>
            <a:r>
              <a:rPr lang="it-IT" sz="1400" dirty="0">
                <a:solidFill>
                  <a:srgbClr val="595959"/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Times New Roman" pitchFamily="18" charset="0"/>
              </a:rPr>
              <a:t>www.zucchettidesign.it</a:t>
            </a:r>
            <a:endParaRPr lang="it-IT" sz="1400" dirty="0">
              <a:latin typeface="Roboto Light" panose="02000000000000000000" pitchFamily="2" charset="0"/>
              <a:ea typeface="Roboto Light" panose="02000000000000000000" pitchFamily="2" charset="0"/>
            </a:endParaRPr>
          </a:p>
        </p:txBody>
      </p:sp>
      <p:pic>
        <p:nvPicPr>
          <p:cNvPr id="2" name="Immagine 1">
            <a:extLst>
              <a:ext uri="{FF2B5EF4-FFF2-40B4-BE49-F238E27FC236}">
                <a16:creationId xmlns:a16="http://schemas.microsoft.com/office/drawing/2014/main" id="{656A3FA4-50BE-460F-90C2-B97EE3A810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892" y="7630359"/>
            <a:ext cx="6916417" cy="220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7242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2308</TotalTime>
  <Words>505</Words>
  <Application>Microsoft Office PowerPoint</Application>
  <PresentationFormat>Personalizzato</PresentationFormat>
  <Paragraphs>18</Paragraphs>
  <Slides>2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9" baseType="lpstr">
      <vt:lpstr>HelveticaNeueLT Std Lt</vt:lpstr>
      <vt:lpstr>HelveticaNeueLT Std Med</vt:lpstr>
      <vt:lpstr>Arial</vt:lpstr>
      <vt:lpstr>Calibri</vt:lpstr>
      <vt:lpstr>Roboto Light</vt:lpstr>
      <vt:lpstr>Times New Roman</vt:lpstr>
      <vt:lpstr>Tema di Office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Savoini</dc:creator>
  <cp:lastModifiedBy>Savoini Consuelo</cp:lastModifiedBy>
  <cp:revision>125</cp:revision>
  <cp:lastPrinted>2024-08-29T09:50:20Z</cp:lastPrinted>
  <dcterms:created xsi:type="dcterms:W3CDTF">2011-05-04T11:48:29Z</dcterms:created>
  <dcterms:modified xsi:type="dcterms:W3CDTF">2025-10-21T08:16:40Z</dcterms:modified>
</cp:coreProperties>
</file>